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sldIdLst>
    <p:sldId id="286" r:id="rId3"/>
    <p:sldId id="258" r:id="rId4"/>
    <p:sldId id="282" r:id="rId5"/>
    <p:sldId id="267" r:id="rId6"/>
    <p:sldId id="259" r:id="rId7"/>
    <p:sldId id="280" r:id="rId8"/>
    <p:sldId id="283" r:id="rId9"/>
    <p:sldId id="268" r:id="rId10"/>
    <p:sldId id="260" r:id="rId11"/>
    <p:sldId id="266" r:id="rId12"/>
    <p:sldId id="276" r:id="rId13"/>
    <p:sldId id="261" r:id="rId14"/>
    <p:sldId id="270" r:id="rId15"/>
    <p:sldId id="271" r:id="rId16"/>
    <p:sldId id="272" r:id="rId17"/>
    <p:sldId id="273" r:id="rId18"/>
    <p:sldId id="264" r:id="rId19"/>
    <p:sldId id="284" r:id="rId20"/>
    <p:sldId id="274" r:id="rId21"/>
    <p:sldId id="262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>
        <p:scale>
          <a:sx n="100" d="100"/>
          <a:sy n="100" d="100"/>
        </p:scale>
        <p:origin x="-5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BD6E-A956-4A01-8F04-EC9A250F273C}" type="doc">
      <dgm:prSet loTypeId="urn:microsoft.com/office/officeart/2005/8/layout/equation1" loCatId="process" qsTypeId="urn:microsoft.com/office/officeart/2005/8/quickstyle/3d3" qsCatId="3D" csTypeId="urn:microsoft.com/office/officeart/2005/8/colors/colorful4" csCatId="colorful" phldr="1"/>
      <dgm:spPr/>
    </dgm:pt>
    <dgm:pt modelId="{0EEE8FF0-A7A0-4AB3-BA0D-77F868589D82}">
      <dgm:prSet phldrT="[Szöveg]"/>
      <dgm:spPr/>
      <dgm:t>
        <a:bodyPr/>
        <a:lstStyle/>
        <a:p>
          <a:r>
            <a:rPr lang="hu-HU" dirty="0" smtClean="0"/>
            <a:t>oldandó anyag</a:t>
          </a:r>
          <a:endParaRPr lang="hu-HU" dirty="0"/>
        </a:p>
      </dgm:t>
    </dgm:pt>
    <dgm:pt modelId="{F199FB87-54E1-445C-ADF5-D3E68A296854}" type="parTrans" cxnId="{FF4A5CCD-26E0-48F2-8202-0583619C6917}">
      <dgm:prSet/>
      <dgm:spPr/>
      <dgm:t>
        <a:bodyPr/>
        <a:lstStyle/>
        <a:p>
          <a:endParaRPr lang="hu-HU"/>
        </a:p>
      </dgm:t>
    </dgm:pt>
    <dgm:pt modelId="{616C266A-8AE7-4398-BB2C-06A03B669FFF}" type="sibTrans" cxnId="{FF4A5CCD-26E0-48F2-8202-0583619C6917}">
      <dgm:prSet/>
      <dgm:spPr/>
      <dgm:t>
        <a:bodyPr/>
        <a:lstStyle/>
        <a:p>
          <a:endParaRPr lang="hu-HU"/>
        </a:p>
      </dgm:t>
    </dgm:pt>
    <dgm:pt modelId="{1FF5BB08-733B-41B7-BB64-0C92E3DBC2BC}">
      <dgm:prSet phldrT="[Szöveg]"/>
      <dgm:spPr/>
      <dgm:t>
        <a:bodyPr/>
        <a:lstStyle/>
        <a:p>
          <a:r>
            <a:rPr lang="hu-HU" dirty="0" smtClean="0"/>
            <a:t>oldószer</a:t>
          </a:r>
          <a:endParaRPr lang="hu-HU" dirty="0"/>
        </a:p>
      </dgm:t>
    </dgm:pt>
    <dgm:pt modelId="{ACC4AD2A-FE25-4746-8F10-65BCD6DCD553}" type="parTrans" cxnId="{2AFEEF9F-893E-48FE-A2F2-B19A1DA35FFE}">
      <dgm:prSet/>
      <dgm:spPr/>
      <dgm:t>
        <a:bodyPr/>
        <a:lstStyle/>
        <a:p>
          <a:endParaRPr lang="hu-HU"/>
        </a:p>
      </dgm:t>
    </dgm:pt>
    <dgm:pt modelId="{4BC5CA3D-5183-4A21-853A-7A45DE96DA4D}" type="sibTrans" cxnId="{2AFEEF9F-893E-48FE-A2F2-B19A1DA35FFE}">
      <dgm:prSet/>
      <dgm:spPr/>
      <dgm:t>
        <a:bodyPr/>
        <a:lstStyle/>
        <a:p>
          <a:endParaRPr lang="hu-HU"/>
        </a:p>
      </dgm:t>
    </dgm:pt>
    <dgm:pt modelId="{34E635C6-26EC-4C94-884C-2292042E968D}">
      <dgm:prSet phldrT="[Szöveg]"/>
      <dgm:spPr/>
      <dgm:t>
        <a:bodyPr/>
        <a:lstStyle/>
        <a:p>
          <a:r>
            <a:rPr lang="hu-HU" dirty="0" smtClean="0"/>
            <a:t>oldat</a:t>
          </a:r>
          <a:endParaRPr lang="hu-HU" dirty="0"/>
        </a:p>
      </dgm:t>
    </dgm:pt>
    <dgm:pt modelId="{9EA70CAC-42DB-4938-8438-5E5B12738770}" type="parTrans" cxnId="{456397A4-E347-48C3-9A7B-10966BF9CBC7}">
      <dgm:prSet/>
      <dgm:spPr/>
      <dgm:t>
        <a:bodyPr/>
        <a:lstStyle/>
        <a:p>
          <a:endParaRPr lang="hu-HU"/>
        </a:p>
      </dgm:t>
    </dgm:pt>
    <dgm:pt modelId="{38CBA65C-8E8C-4221-8EFD-15B5CD62A0C8}" type="sibTrans" cxnId="{456397A4-E347-48C3-9A7B-10966BF9CBC7}">
      <dgm:prSet/>
      <dgm:spPr/>
      <dgm:t>
        <a:bodyPr/>
        <a:lstStyle/>
        <a:p>
          <a:endParaRPr lang="hu-HU"/>
        </a:p>
      </dgm:t>
    </dgm:pt>
    <dgm:pt modelId="{D239B6FE-52A7-4333-8B9B-14334948E82A}" type="pres">
      <dgm:prSet presAssocID="{F8DABD6E-A956-4A01-8F04-EC9A250F273C}" presName="linearFlow" presStyleCnt="0">
        <dgm:presLayoutVars>
          <dgm:dir/>
          <dgm:resizeHandles val="exact"/>
        </dgm:presLayoutVars>
      </dgm:prSet>
      <dgm:spPr/>
    </dgm:pt>
    <dgm:pt modelId="{3AD3D7D2-0599-48A2-94D8-084362DD23AB}" type="pres">
      <dgm:prSet presAssocID="{0EEE8FF0-A7A0-4AB3-BA0D-77F868589D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54018E-BCAF-49CE-B989-8374EF493FD2}" type="pres">
      <dgm:prSet presAssocID="{616C266A-8AE7-4398-BB2C-06A03B669FFF}" presName="spacerL" presStyleCnt="0"/>
      <dgm:spPr/>
    </dgm:pt>
    <dgm:pt modelId="{A9718ABB-1E7B-424C-994A-CCB98A2F9633}" type="pres">
      <dgm:prSet presAssocID="{616C266A-8AE7-4398-BB2C-06A03B669FFF}" presName="sibTrans" presStyleLbl="sibTrans2D1" presStyleIdx="0" presStyleCnt="2"/>
      <dgm:spPr/>
      <dgm:t>
        <a:bodyPr/>
        <a:lstStyle/>
        <a:p>
          <a:endParaRPr lang="hu-HU"/>
        </a:p>
      </dgm:t>
    </dgm:pt>
    <dgm:pt modelId="{4ED7BF5E-6860-4022-BB3D-EF11508CD1B5}" type="pres">
      <dgm:prSet presAssocID="{616C266A-8AE7-4398-BB2C-06A03B669FFF}" presName="spacerR" presStyleCnt="0"/>
      <dgm:spPr/>
    </dgm:pt>
    <dgm:pt modelId="{A4ED2249-9133-456B-A200-43227085D7BB}" type="pres">
      <dgm:prSet presAssocID="{1FF5BB08-733B-41B7-BB64-0C92E3DBC2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B56661-72F5-4C01-8B3D-B740B7CFCFED}" type="pres">
      <dgm:prSet presAssocID="{4BC5CA3D-5183-4A21-853A-7A45DE96DA4D}" presName="spacerL" presStyleCnt="0"/>
      <dgm:spPr/>
    </dgm:pt>
    <dgm:pt modelId="{F2D23289-171C-4F11-BF9A-26322A03011F}" type="pres">
      <dgm:prSet presAssocID="{4BC5CA3D-5183-4A21-853A-7A45DE96DA4D}" presName="sibTrans" presStyleLbl="sibTrans2D1" presStyleIdx="1" presStyleCnt="2"/>
      <dgm:spPr/>
      <dgm:t>
        <a:bodyPr/>
        <a:lstStyle/>
        <a:p>
          <a:endParaRPr lang="hu-HU"/>
        </a:p>
      </dgm:t>
    </dgm:pt>
    <dgm:pt modelId="{FE3EEA50-6AC7-4925-9A5F-BBC48FEB4A7D}" type="pres">
      <dgm:prSet presAssocID="{4BC5CA3D-5183-4A21-853A-7A45DE96DA4D}" presName="spacerR" presStyleCnt="0"/>
      <dgm:spPr/>
    </dgm:pt>
    <dgm:pt modelId="{2D9EF3E1-1382-4921-89C5-4371192D9E05}" type="pres">
      <dgm:prSet presAssocID="{34E635C6-26EC-4C94-884C-2292042E96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B0B0053-A3D6-464B-9A7D-D87EE48D18D2}" type="presOf" srcId="{F8DABD6E-A956-4A01-8F04-EC9A250F273C}" destId="{D239B6FE-52A7-4333-8B9B-14334948E82A}" srcOrd="0" destOrd="0" presId="urn:microsoft.com/office/officeart/2005/8/layout/equation1"/>
    <dgm:cxn modelId="{2AFEEF9F-893E-48FE-A2F2-B19A1DA35FFE}" srcId="{F8DABD6E-A956-4A01-8F04-EC9A250F273C}" destId="{1FF5BB08-733B-41B7-BB64-0C92E3DBC2BC}" srcOrd="1" destOrd="0" parTransId="{ACC4AD2A-FE25-4746-8F10-65BCD6DCD553}" sibTransId="{4BC5CA3D-5183-4A21-853A-7A45DE96DA4D}"/>
    <dgm:cxn modelId="{17012572-2520-4CE3-B0C9-F26B7FA5B020}" type="presOf" srcId="{616C266A-8AE7-4398-BB2C-06A03B669FFF}" destId="{A9718ABB-1E7B-424C-994A-CCB98A2F9633}" srcOrd="0" destOrd="0" presId="urn:microsoft.com/office/officeart/2005/8/layout/equation1"/>
    <dgm:cxn modelId="{73D6A63E-9FC8-41DE-9FE1-AF0D5369E6EF}" type="presOf" srcId="{0EEE8FF0-A7A0-4AB3-BA0D-77F868589D82}" destId="{3AD3D7D2-0599-48A2-94D8-084362DD23AB}" srcOrd="0" destOrd="0" presId="urn:microsoft.com/office/officeart/2005/8/layout/equation1"/>
    <dgm:cxn modelId="{456397A4-E347-48C3-9A7B-10966BF9CBC7}" srcId="{F8DABD6E-A956-4A01-8F04-EC9A250F273C}" destId="{34E635C6-26EC-4C94-884C-2292042E968D}" srcOrd="2" destOrd="0" parTransId="{9EA70CAC-42DB-4938-8438-5E5B12738770}" sibTransId="{38CBA65C-8E8C-4221-8EFD-15B5CD62A0C8}"/>
    <dgm:cxn modelId="{49FD2739-C631-4B1D-BE8A-80AAB5D652A0}" type="presOf" srcId="{1FF5BB08-733B-41B7-BB64-0C92E3DBC2BC}" destId="{A4ED2249-9133-456B-A200-43227085D7BB}" srcOrd="0" destOrd="0" presId="urn:microsoft.com/office/officeart/2005/8/layout/equation1"/>
    <dgm:cxn modelId="{7132EAAF-B826-4A2A-8D22-87185D0AD014}" type="presOf" srcId="{4BC5CA3D-5183-4A21-853A-7A45DE96DA4D}" destId="{F2D23289-171C-4F11-BF9A-26322A03011F}" srcOrd="0" destOrd="0" presId="urn:microsoft.com/office/officeart/2005/8/layout/equation1"/>
    <dgm:cxn modelId="{FAC43F42-BEE8-4C60-94B9-3F06058B53A9}" type="presOf" srcId="{34E635C6-26EC-4C94-884C-2292042E968D}" destId="{2D9EF3E1-1382-4921-89C5-4371192D9E05}" srcOrd="0" destOrd="0" presId="urn:microsoft.com/office/officeart/2005/8/layout/equation1"/>
    <dgm:cxn modelId="{FF4A5CCD-26E0-48F2-8202-0583619C6917}" srcId="{F8DABD6E-A956-4A01-8F04-EC9A250F273C}" destId="{0EEE8FF0-A7A0-4AB3-BA0D-77F868589D82}" srcOrd="0" destOrd="0" parTransId="{F199FB87-54E1-445C-ADF5-D3E68A296854}" sibTransId="{616C266A-8AE7-4398-BB2C-06A03B669FFF}"/>
    <dgm:cxn modelId="{32D765E6-4F5F-48D6-8733-071BC4CA759E}" type="presParOf" srcId="{D239B6FE-52A7-4333-8B9B-14334948E82A}" destId="{3AD3D7D2-0599-48A2-94D8-084362DD23AB}" srcOrd="0" destOrd="0" presId="urn:microsoft.com/office/officeart/2005/8/layout/equation1"/>
    <dgm:cxn modelId="{8FC09E41-0519-4624-946B-6D948F780A39}" type="presParOf" srcId="{D239B6FE-52A7-4333-8B9B-14334948E82A}" destId="{7054018E-BCAF-49CE-B989-8374EF493FD2}" srcOrd="1" destOrd="0" presId="urn:microsoft.com/office/officeart/2005/8/layout/equation1"/>
    <dgm:cxn modelId="{6642FCE9-013E-4CAB-AAF7-D48E9D6DE45B}" type="presParOf" srcId="{D239B6FE-52A7-4333-8B9B-14334948E82A}" destId="{A9718ABB-1E7B-424C-994A-CCB98A2F9633}" srcOrd="2" destOrd="0" presId="urn:microsoft.com/office/officeart/2005/8/layout/equation1"/>
    <dgm:cxn modelId="{849EF21B-1DEA-48C3-A884-8A8C0D69E4A1}" type="presParOf" srcId="{D239B6FE-52A7-4333-8B9B-14334948E82A}" destId="{4ED7BF5E-6860-4022-BB3D-EF11508CD1B5}" srcOrd="3" destOrd="0" presId="urn:microsoft.com/office/officeart/2005/8/layout/equation1"/>
    <dgm:cxn modelId="{82686F85-C3DF-4B48-9B94-17D609926D75}" type="presParOf" srcId="{D239B6FE-52A7-4333-8B9B-14334948E82A}" destId="{A4ED2249-9133-456B-A200-43227085D7BB}" srcOrd="4" destOrd="0" presId="urn:microsoft.com/office/officeart/2005/8/layout/equation1"/>
    <dgm:cxn modelId="{E8F24132-8E76-4C92-ADFE-ACD11614C785}" type="presParOf" srcId="{D239B6FE-52A7-4333-8B9B-14334948E82A}" destId="{F3B56661-72F5-4C01-8B3D-B740B7CFCFED}" srcOrd="5" destOrd="0" presId="urn:microsoft.com/office/officeart/2005/8/layout/equation1"/>
    <dgm:cxn modelId="{CC4BBD47-F8A1-4373-B1FE-F70FDA053DF5}" type="presParOf" srcId="{D239B6FE-52A7-4333-8B9B-14334948E82A}" destId="{F2D23289-171C-4F11-BF9A-26322A03011F}" srcOrd="6" destOrd="0" presId="urn:microsoft.com/office/officeart/2005/8/layout/equation1"/>
    <dgm:cxn modelId="{90CBFEE0-E18F-4321-82ED-35DD7E71867D}" type="presParOf" srcId="{D239B6FE-52A7-4333-8B9B-14334948E82A}" destId="{FE3EEA50-6AC7-4925-9A5F-BBC48FEB4A7D}" srcOrd="7" destOrd="0" presId="urn:microsoft.com/office/officeart/2005/8/layout/equation1"/>
    <dgm:cxn modelId="{678D00E8-C17C-45C0-8542-637910746EAF}" type="presParOf" srcId="{D239B6FE-52A7-4333-8B9B-14334948E82A}" destId="{2D9EF3E1-1382-4921-89C5-4371192D9E0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2AA30-25D4-4029-B541-FF6FFF9630F8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8335A3A9-6B23-449C-8007-203F6F63118E}">
      <dgm:prSet phldrT="[Szöveg]"/>
      <dgm:spPr/>
      <dgm:t>
        <a:bodyPr/>
        <a:lstStyle/>
        <a:p>
          <a:r>
            <a:rPr lang="hu-HU" dirty="0" smtClean="0"/>
            <a:t>telítetlen oldat</a:t>
          </a:r>
          <a:endParaRPr lang="hu-HU" dirty="0"/>
        </a:p>
      </dgm:t>
    </dgm:pt>
    <dgm:pt modelId="{64BE79AB-A37C-47CA-9072-B7D9064371D7}" type="parTrans" cxnId="{41D53DD9-B244-4148-93A0-B94DB3995633}">
      <dgm:prSet/>
      <dgm:spPr/>
      <dgm:t>
        <a:bodyPr/>
        <a:lstStyle/>
        <a:p>
          <a:endParaRPr lang="hu-HU"/>
        </a:p>
      </dgm:t>
    </dgm:pt>
    <dgm:pt modelId="{8C762477-C0CA-43F0-8C32-87B47131239E}" type="sibTrans" cxnId="{41D53DD9-B244-4148-93A0-B94DB3995633}">
      <dgm:prSet/>
      <dgm:spPr/>
      <dgm:t>
        <a:bodyPr/>
        <a:lstStyle/>
        <a:p>
          <a:endParaRPr lang="hu-HU"/>
        </a:p>
      </dgm:t>
    </dgm:pt>
    <dgm:pt modelId="{1750E69B-4E23-4048-B358-72C927F2AC37}">
      <dgm:prSet phldrT="[Szöveg]"/>
      <dgm:spPr/>
      <dgm:t>
        <a:bodyPr/>
        <a:lstStyle/>
        <a:p>
          <a:r>
            <a:rPr lang="hu-HU" dirty="0" smtClean="0"/>
            <a:t>telített oldat</a:t>
          </a:r>
          <a:endParaRPr lang="hu-HU" dirty="0"/>
        </a:p>
      </dgm:t>
    </dgm:pt>
    <dgm:pt modelId="{E49900BA-9C60-4BFB-872B-FE7D319618A0}" type="parTrans" cxnId="{43B8B2AF-F53C-425F-9540-68AD38ABCCD1}">
      <dgm:prSet/>
      <dgm:spPr/>
      <dgm:t>
        <a:bodyPr/>
        <a:lstStyle/>
        <a:p>
          <a:endParaRPr lang="hu-HU"/>
        </a:p>
      </dgm:t>
    </dgm:pt>
    <dgm:pt modelId="{2F83D18F-8B01-4A38-8264-9254FFB5676E}" type="sibTrans" cxnId="{43B8B2AF-F53C-425F-9540-68AD38ABCCD1}">
      <dgm:prSet/>
      <dgm:spPr/>
      <dgm:t>
        <a:bodyPr/>
        <a:lstStyle/>
        <a:p>
          <a:endParaRPr lang="hu-HU"/>
        </a:p>
      </dgm:t>
    </dgm:pt>
    <dgm:pt modelId="{D96C1A19-D553-4B77-83DE-2818876B6B84}">
      <dgm:prSet phldrT="[Szöveg]"/>
      <dgm:spPr/>
      <dgm:t>
        <a:bodyPr/>
        <a:lstStyle/>
        <a:p>
          <a:r>
            <a:rPr lang="hu-HU" dirty="0" smtClean="0"/>
            <a:t>kristályosodás</a:t>
          </a:r>
          <a:endParaRPr lang="hu-HU" dirty="0"/>
        </a:p>
      </dgm:t>
    </dgm:pt>
    <dgm:pt modelId="{1CC2D84A-7CC0-4851-8E12-2C98ED7654CE}" type="parTrans" cxnId="{7E6CE6B6-95D2-42DB-86DF-57052D400257}">
      <dgm:prSet/>
      <dgm:spPr/>
      <dgm:t>
        <a:bodyPr/>
        <a:lstStyle/>
        <a:p>
          <a:endParaRPr lang="hu-HU"/>
        </a:p>
      </dgm:t>
    </dgm:pt>
    <dgm:pt modelId="{8E26753B-B8FF-4E2D-BB79-0A3EC6E6C29A}" type="sibTrans" cxnId="{7E6CE6B6-95D2-42DB-86DF-57052D400257}">
      <dgm:prSet/>
      <dgm:spPr/>
      <dgm:t>
        <a:bodyPr/>
        <a:lstStyle/>
        <a:p>
          <a:endParaRPr lang="hu-HU"/>
        </a:p>
      </dgm:t>
    </dgm:pt>
    <dgm:pt modelId="{2A174461-ED63-458D-9DAD-D0AF671A6B41}" type="pres">
      <dgm:prSet presAssocID="{A402AA30-25D4-4029-B541-FF6FFF9630F8}" presName="Name0" presStyleCnt="0">
        <dgm:presLayoutVars>
          <dgm:dir/>
          <dgm:resizeHandles val="exact"/>
        </dgm:presLayoutVars>
      </dgm:prSet>
      <dgm:spPr/>
    </dgm:pt>
    <dgm:pt modelId="{C7C18D14-8FBE-44A8-A6D9-2FFA1AEFE866}" type="pres">
      <dgm:prSet presAssocID="{8335A3A9-6B23-449C-8007-203F6F6311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B8C57F-2CDC-4A9C-90A0-DACFF220C23A}" type="pres">
      <dgm:prSet presAssocID="{8C762477-C0CA-43F0-8C32-87B47131239E}" presName="sibTrans" presStyleLbl="sibTrans2D1" presStyleIdx="0" presStyleCnt="2"/>
      <dgm:spPr/>
      <dgm:t>
        <a:bodyPr/>
        <a:lstStyle/>
        <a:p>
          <a:endParaRPr lang="hu-HU"/>
        </a:p>
      </dgm:t>
    </dgm:pt>
    <dgm:pt modelId="{B87CF3E5-D105-4094-A39D-18F7C432E2BF}" type="pres">
      <dgm:prSet presAssocID="{8C762477-C0CA-43F0-8C32-87B47131239E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7DE85E5A-14D2-4B43-8506-35856B90B9A5}" type="pres">
      <dgm:prSet presAssocID="{1750E69B-4E23-4048-B358-72C927F2AC37}" presName="node" presStyleLbl="node1" presStyleIdx="1" presStyleCnt="3" custLinFactNeighborX="1993" custLinFactNeighborY="-26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9F0A81-055A-4873-8F8F-D2EDAAE9A149}" type="pres">
      <dgm:prSet presAssocID="{2F83D18F-8B01-4A38-8264-9254FFB5676E}" presName="sibTrans" presStyleLbl="sibTrans2D1" presStyleIdx="1" presStyleCnt="2"/>
      <dgm:spPr/>
      <dgm:t>
        <a:bodyPr/>
        <a:lstStyle/>
        <a:p>
          <a:endParaRPr lang="hu-HU"/>
        </a:p>
      </dgm:t>
    </dgm:pt>
    <dgm:pt modelId="{2310EDA7-1459-4ECE-9CF6-38443818146F}" type="pres">
      <dgm:prSet presAssocID="{2F83D18F-8B01-4A38-8264-9254FFB5676E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012802B2-E452-4AE7-B9D1-B2DBB53A65E4}" type="pres">
      <dgm:prSet presAssocID="{D96C1A19-D553-4B77-83DE-2818876B6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3B8B2AF-F53C-425F-9540-68AD38ABCCD1}" srcId="{A402AA30-25D4-4029-B541-FF6FFF9630F8}" destId="{1750E69B-4E23-4048-B358-72C927F2AC37}" srcOrd="1" destOrd="0" parTransId="{E49900BA-9C60-4BFB-872B-FE7D319618A0}" sibTransId="{2F83D18F-8B01-4A38-8264-9254FFB5676E}"/>
    <dgm:cxn modelId="{F9202425-65FD-443D-B25C-AAF294975B33}" type="presOf" srcId="{D96C1A19-D553-4B77-83DE-2818876B6B84}" destId="{012802B2-E452-4AE7-B9D1-B2DBB53A65E4}" srcOrd="0" destOrd="0" presId="urn:microsoft.com/office/officeart/2005/8/layout/process1"/>
    <dgm:cxn modelId="{41D53DD9-B244-4148-93A0-B94DB3995633}" srcId="{A402AA30-25D4-4029-B541-FF6FFF9630F8}" destId="{8335A3A9-6B23-449C-8007-203F6F63118E}" srcOrd="0" destOrd="0" parTransId="{64BE79AB-A37C-47CA-9072-B7D9064371D7}" sibTransId="{8C762477-C0CA-43F0-8C32-87B47131239E}"/>
    <dgm:cxn modelId="{AB6A374F-1D5E-4E6F-8E76-B073D42484C0}" type="presOf" srcId="{8C762477-C0CA-43F0-8C32-87B47131239E}" destId="{B87CF3E5-D105-4094-A39D-18F7C432E2BF}" srcOrd="1" destOrd="0" presId="urn:microsoft.com/office/officeart/2005/8/layout/process1"/>
    <dgm:cxn modelId="{3C284C19-A63E-447A-BA1F-DDA876B8DE8A}" type="presOf" srcId="{8335A3A9-6B23-449C-8007-203F6F63118E}" destId="{C7C18D14-8FBE-44A8-A6D9-2FFA1AEFE866}" srcOrd="0" destOrd="0" presId="urn:microsoft.com/office/officeart/2005/8/layout/process1"/>
    <dgm:cxn modelId="{7E6CE6B6-95D2-42DB-86DF-57052D400257}" srcId="{A402AA30-25D4-4029-B541-FF6FFF9630F8}" destId="{D96C1A19-D553-4B77-83DE-2818876B6B84}" srcOrd="2" destOrd="0" parTransId="{1CC2D84A-7CC0-4851-8E12-2C98ED7654CE}" sibTransId="{8E26753B-B8FF-4E2D-BB79-0A3EC6E6C29A}"/>
    <dgm:cxn modelId="{5E4E0584-1155-4507-AE0D-E3B0540EE856}" type="presOf" srcId="{1750E69B-4E23-4048-B358-72C927F2AC37}" destId="{7DE85E5A-14D2-4B43-8506-35856B90B9A5}" srcOrd="0" destOrd="0" presId="urn:microsoft.com/office/officeart/2005/8/layout/process1"/>
    <dgm:cxn modelId="{9BB127AF-F4A3-48AB-B74F-8E7EEFED93B7}" type="presOf" srcId="{8C762477-C0CA-43F0-8C32-87B47131239E}" destId="{4EB8C57F-2CDC-4A9C-90A0-DACFF220C23A}" srcOrd="0" destOrd="0" presId="urn:microsoft.com/office/officeart/2005/8/layout/process1"/>
    <dgm:cxn modelId="{D2E3E6AE-4FA1-4D45-B675-A72BED3F4BCC}" type="presOf" srcId="{2F83D18F-8B01-4A38-8264-9254FFB5676E}" destId="{E59F0A81-055A-4873-8F8F-D2EDAAE9A149}" srcOrd="0" destOrd="0" presId="urn:microsoft.com/office/officeart/2005/8/layout/process1"/>
    <dgm:cxn modelId="{524168D1-54BC-4EAE-B61C-27B488C84CCF}" type="presOf" srcId="{2F83D18F-8B01-4A38-8264-9254FFB5676E}" destId="{2310EDA7-1459-4ECE-9CF6-38443818146F}" srcOrd="1" destOrd="0" presId="urn:microsoft.com/office/officeart/2005/8/layout/process1"/>
    <dgm:cxn modelId="{7760D516-1B11-4B4C-802A-DC491FEE7AA0}" type="presOf" srcId="{A402AA30-25D4-4029-B541-FF6FFF9630F8}" destId="{2A174461-ED63-458D-9DAD-D0AF671A6B41}" srcOrd="0" destOrd="0" presId="urn:microsoft.com/office/officeart/2005/8/layout/process1"/>
    <dgm:cxn modelId="{ED2FA7D2-435E-464A-91D4-CC1CC1F5975F}" type="presParOf" srcId="{2A174461-ED63-458D-9DAD-D0AF671A6B41}" destId="{C7C18D14-8FBE-44A8-A6D9-2FFA1AEFE866}" srcOrd="0" destOrd="0" presId="urn:microsoft.com/office/officeart/2005/8/layout/process1"/>
    <dgm:cxn modelId="{A2DCD48D-C2C5-43D3-BD1C-9E65E30E4C05}" type="presParOf" srcId="{2A174461-ED63-458D-9DAD-D0AF671A6B41}" destId="{4EB8C57F-2CDC-4A9C-90A0-DACFF220C23A}" srcOrd="1" destOrd="0" presId="urn:microsoft.com/office/officeart/2005/8/layout/process1"/>
    <dgm:cxn modelId="{04D89C4D-ADE9-4889-BF5A-7D8FD7281A79}" type="presParOf" srcId="{4EB8C57F-2CDC-4A9C-90A0-DACFF220C23A}" destId="{B87CF3E5-D105-4094-A39D-18F7C432E2BF}" srcOrd="0" destOrd="0" presId="urn:microsoft.com/office/officeart/2005/8/layout/process1"/>
    <dgm:cxn modelId="{AEC295C9-ED10-4419-B828-A894C92A9DFE}" type="presParOf" srcId="{2A174461-ED63-458D-9DAD-D0AF671A6B41}" destId="{7DE85E5A-14D2-4B43-8506-35856B90B9A5}" srcOrd="2" destOrd="0" presId="urn:microsoft.com/office/officeart/2005/8/layout/process1"/>
    <dgm:cxn modelId="{CF02F5B4-F4AC-4A45-ADC1-D0AA6BD99716}" type="presParOf" srcId="{2A174461-ED63-458D-9DAD-D0AF671A6B41}" destId="{E59F0A81-055A-4873-8F8F-D2EDAAE9A149}" srcOrd="3" destOrd="0" presId="urn:microsoft.com/office/officeart/2005/8/layout/process1"/>
    <dgm:cxn modelId="{42DEC0E0-C56B-46A9-B349-29F01575EB32}" type="presParOf" srcId="{E59F0A81-055A-4873-8F8F-D2EDAAE9A149}" destId="{2310EDA7-1459-4ECE-9CF6-38443818146F}" srcOrd="0" destOrd="0" presId="urn:microsoft.com/office/officeart/2005/8/layout/process1"/>
    <dgm:cxn modelId="{F410A146-23E9-4C6C-B027-4D991B7C3CFC}" type="presParOf" srcId="{2A174461-ED63-458D-9DAD-D0AF671A6B41}" destId="{012802B2-E452-4AE7-B9D1-B2DBB53A65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D7D2-0599-48A2-94D8-084362DD23AB}">
      <dsp:nvSpPr>
        <dsp:cNvPr id="0" name=""/>
        <dsp:cNvSpPr/>
      </dsp:nvSpPr>
      <dsp:spPr>
        <a:xfrm>
          <a:off x="82868" y="556"/>
          <a:ext cx="1547089" cy="15470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oldandó anyag</a:t>
          </a:r>
          <a:endParaRPr lang="hu-HU" sz="2400" kern="1200" dirty="0"/>
        </a:p>
      </dsp:txBody>
      <dsp:txXfrm>
        <a:off x="309434" y="227122"/>
        <a:ext cx="1093957" cy="1093957"/>
      </dsp:txXfrm>
    </dsp:sp>
    <dsp:sp modelId="{A9718ABB-1E7B-424C-994A-CCB98A2F9633}">
      <dsp:nvSpPr>
        <dsp:cNvPr id="0" name=""/>
        <dsp:cNvSpPr/>
      </dsp:nvSpPr>
      <dsp:spPr>
        <a:xfrm>
          <a:off x="1755582" y="325444"/>
          <a:ext cx="897312" cy="89731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1874521" y="668576"/>
        <a:ext cx="659434" cy="211048"/>
      </dsp:txXfrm>
    </dsp:sp>
    <dsp:sp modelId="{A4ED2249-9133-456B-A200-43227085D7BB}">
      <dsp:nvSpPr>
        <dsp:cNvPr id="0" name=""/>
        <dsp:cNvSpPr/>
      </dsp:nvSpPr>
      <dsp:spPr>
        <a:xfrm>
          <a:off x="2778518" y="556"/>
          <a:ext cx="1547089" cy="1547089"/>
        </a:xfrm>
        <a:prstGeom prst="ellipse">
          <a:avLst/>
        </a:prstGeom>
        <a:solidFill>
          <a:schemeClr val="accent4">
            <a:hueOff val="-293352"/>
            <a:satOff val="-1662"/>
            <a:lumOff val="-13725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oldószer</a:t>
          </a:r>
          <a:endParaRPr lang="hu-HU" sz="2400" kern="1200" dirty="0"/>
        </a:p>
      </dsp:txBody>
      <dsp:txXfrm>
        <a:off x="3005084" y="227122"/>
        <a:ext cx="1093957" cy="1093957"/>
      </dsp:txXfrm>
    </dsp:sp>
    <dsp:sp modelId="{F2D23289-171C-4F11-BF9A-26322A03011F}">
      <dsp:nvSpPr>
        <dsp:cNvPr id="0" name=""/>
        <dsp:cNvSpPr/>
      </dsp:nvSpPr>
      <dsp:spPr>
        <a:xfrm>
          <a:off x="4451231" y="325444"/>
          <a:ext cx="897312" cy="897312"/>
        </a:xfrm>
        <a:prstGeom prst="mathEqual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/>
        </a:p>
      </dsp:txBody>
      <dsp:txXfrm>
        <a:off x="4570170" y="510290"/>
        <a:ext cx="659434" cy="527620"/>
      </dsp:txXfrm>
    </dsp:sp>
    <dsp:sp modelId="{2D9EF3E1-1382-4921-89C5-4371192D9E05}">
      <dsp:nvSpPr>
        <dsp:cNvPr id="0" name=""/>
        <dsp:cNvSpPr/>
      </dsp:nvSpPr>
      <dsp:spPr>
        <a:xfrm>
          <a:off x="5474167" y="556"/>
          <a:ext cx="1547089" cy="1547089"/>
        </a:xfrm>
        <a:prstGeom prst="ellipse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oldat</a:t>
          </a:r>
          <a:endParaRPr lang="hu-HU" sz="2400" kern="1200" dirty="0"/>
        </a:p>
      </dsp:txBody>
      <dsp:txXfrm>
        <a:off x="5700733" y="227122"/>
        <a:ext cx="1093957" cy="1093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18D14-8FBE-44A8-A6D9-2FFA1AEFE866}">
      <dsp:nvSpPr>
        <dsp:cNvPr id="0" name=""/>
        <dsp:cNvSpPr/>
      </dsp:nvSpPr>
      <dsp:spPr>
        <a:xfrm>
          <a:off x="6801" y="333115"/>
          <a:ext cx="2032927" cy="12197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telítetlen oldat</a:t>
          </a:r>
          <a:endParaRPr lang="hu-HU" sz="2400" kern="1200" dirty="0"/>
        </a:p>
      </dsp:txBody>
      <dsp:txXfrm>
        <a:off x="42526" y="368840"/>
        <a:ext cx="1961477" cy="1148306"/>
      </dsp:txXfrm>
    </dsp:sp>
    <dsp:sp modelId="{4EB8C57F-2CDC-4A9C-90A0-DACFF220C23A}">
      <dsp:nvSpPr>
        <dsp:cNvPr id="0" name=""/>
        <dsp:cNvSpPr/>
      </dsp:nvSpPr>
      <dsp:spPr>
        <a:xfrm rot="21561063">
          <a:off x="2247059" y="674559"/>
          <a:ext cx="439598" cy="504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/>
        </a:p>
      </dsp:txBody>
      <dsp:txXfrm>
        <a:off x="2247063" y="776139"/>
        <a:ext cx="307719" cy="302499"/>
      </dsp:txXfrm>
    </dsp:sp>
    <dsp:sp modelId="{7DE85E5A-14D2-4B43-8506-35856B90B9A5}">
      <dsp:nvSpPr>
        <dsp:cNvPr id="0" name=""/>
        <dsp:cNvSpPr/>
      </dsp:nvSpPr>
      <dsp:spPr>
        <a:xfrm>
          <a:off x="2869106" y="300694"/>
          <a:ext cx="2032927" cy="12197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telített oldat</a:t>
          </a:r>
          <a:endParaRPr lang="hu-HU" sz="2400" kern="1200" dirty="0"/>
        </a:p>
      </dsp:txBody>
      <dsp:txXfrm>
        <a:off x="2904831" y="336419"/>
        <a:ext cx="1961477" cy="1148306"/>
      </dsp:txXfrm>
    </dsp:sp>
    <dsp:sp modelId="{E59F0A81-055A-4873-8F8F-D2EDAAE9A149}">
      <dsp:nvSpPr>
        <dsp:cNvPr id="0" name=""/>
        <dsp:cNvSpPr/>
      </dsp:nvSpPr>
      <dsp:spPr>
        <a:xfrm rot="39383">
          <a:off x="5101260" y="674837"/>
          <a:ext cx="422418" cy="504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/>
        </a:p>
      </dsp:txBody>
      <dsp:txXfrm>
        <a:off x="5101264" y="774944"/>
        <a:ext cx="295693" cy="302499"/>
      </dsp:txXfrm>
    </dsp:sp>
    <dsp:sp modelId="{012802B2-E452-4AE7-B9D1-B2DBB53A65E4}">
      <dsp:nvSpPr>
        <dsp:cNvPr id="0" name=""/>
        <dsp:cNvSpPr/>
      </dsp:nvSpPr>
      <dsp:spPr>
        <a:xfrm>
          <a:off x="5698998" y="333115"/>
          <a:ext cx="2032927" cy="1219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kristályosodás</a:t>
          </a:r>
          <a:endParaRPr lang="hu-HU" sz="2400" kern="1200" dirty="0"/>
        </a:p>
      </dsp:txBody>
      <dsp:txXfrm>
        <a:off x="5734723" y="368840"/>
        <a:ext cx="1961477" cy="114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3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3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3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4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5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6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4949-64D0-4B6E-B1D7-66E7CF6E2179}" type="datetimeFigureOut">
              <a:rPr lang="hu-HU" smtClean="0"/>
              <a:t>2019.01.29.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4027-044E-466F-B2E2-3A24344D7B0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7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9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6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0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8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342900"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342900"/>
              <a:t>1/29/2019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4850" y="2293451"/>
            <a:ext cx="7753352" cy="2421464"/>
          </a:xfrm>
        </p:spPr>
        <p:txBody>
          <a:bodyPr>
            <a:normAutofit/>
          </a:bodyPr>
          <a:lstStyle/>
          <a:p>
            <a:r>
              <a:rPr lang="hu-HU" sz="6600" dirty="0" smtClean="0"/>
              <a:t>Összefoglalás</a:t>
            </a:r>
            <a:endParaRPr lang="hu-HU" sz="6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33525" y="78105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Anyagi halmazok</a:t>
            </a:r>
            <a:endParaRPr lang="hu-HU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53" y="394763"/>
            <a:ext cx="2861035" cy="182572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" y="275695"/>
            <a:ext cx="2571750" cy="21006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284" y="127530"/>
            <a:ext cx="3038179" cy="198038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56" y="2453116"/>
            <a:ext cx="2826001" cy="18805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404" y="2289433"/>
            <a:ext cx="2559940" cy="191748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796" y="4538741"/>
            <a:ext cx="2689923" cy="201750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4" y="3757794"/>
            <a:ext cx="2081144" cy="238686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112848" y="339202"/>
            <a:ext cx="50349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537991" y="3757794"/>
            <a:ext cx="489642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4.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671401" y="2453116"/>
            <a:ext cx="534228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5.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8335758" y="128748"/>
            <a:ext cx="51670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8251472" y="2349293"/>
            <a:ext cx="55479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7.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542374" y="4546072"/>
            <a:ext cx="485219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6.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5124333" y="468528"/>
            <a:ext cx="476369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hu-HU" sz="3000" dirty="0">
                <a:solidFill>
                  <a:prstClr val="black"/>
                </a:solidFill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8791" y="1902268"/>
            <a:ext cx="1005282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fagyás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54963" y="5945576"/>
            <a:ext cx="1675883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kristályosítás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7145544" y="3550045"/>
            <a:ext cx="1448564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lecsapódás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565438" y="4761982"/>
            <a:ext cx="1561100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szublimáció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4254413" y="2487793"/>
            <a:ext cx="1222849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párolgás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146815" y="241878"/>
            <a:ext cx="1109883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olvadás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699290" y="1824708"/>
            <a:ext cx="920498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100" b="1" dirty="0"/>
              <a:t>forrás</a:t>
            </a:r>
          </a:p>
        </p:txBody>
      </p:sp>
    </p:spTree>
    <p:extLst>
      <p:ext uri="{BB962C8B-B14F-4D97-AF65-F5344CB8AC3E}">
        <p14:creationId xmlns:p14="http://schemas.microsoft.com/office/powerpoint/2010/main" val="34049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9" y="1060705"/>
            <a:ext cx="8492238" cy="40783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655" y="3561820"/>
            <a:ext cx="840246" cy="6863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39" y="1842564"/>
            <a:ext cx="1043574" cy="6659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251" y="1868230"/>
            <a:ext cx="1061037" cy="6916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58" y="1868230"/>
            <a:ext cx="1174032" cy="7812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795" y="480195"/>
            <a:ext cx="1344962" cy="10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67" y="857250"/>
            <a:ext cx="8991600" cy="5146432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2047113" y="3518154"/>
            <a:ext cx="253746" cy="274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6137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6" y="857250"/>
            <a:ext cx="8880080" cy="493606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44449" y="3316816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" name="Téglalap 3"/>
          <p:cNvSpPr/>
          <p:nvPr/>
        </p:nvSpPr>
        <p:spPr>
          <a:xfrm>
            <a:off x="545973" y="3785912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Téglalap 4"/>
          <p:cNvSpPr/>
          <p:nvPr/>
        </p:nvSpPr>
        <p:spPr>
          <a:xfrm>
            <a:off x="547497" y="4352840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8298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8" y="866394"/>
            <a:ext cx="8546837" cy="469315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12089" y="3248639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Téglalap 4"/>
          <p:cNvSpPr/>
          <p:nvPr/>
        </p:nvSpPr>
        <p:spPr>
          <a:xfrm>
            <a:off x="704088" y="3865499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Téglalap 5"/>
          <p:cNvSpPr/>
          <p:nvPr/>
        </p:nvSpPr>
        <p:spPr>
          <a:xfrm>
            <a:off x="704088" y="4966631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9558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6" y="857250"/>
            <a:ext cx="8825244" cy="503766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26948" y="2699343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Téglalap 4"/>
          <p:cNvSpPr/>
          <p:nvPr/>
        </p:nvSpPr>
        <p:spPr>
          <a:xfrm>
            <a:off x="722376" y="3826722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Téglalap 5"/>
          <p:cNvSpPr/>
          <p:nvPr/>
        </p:nvSpPr>
        <p:spPr>
          <a:xfrm>
            <a:off x="722376" y="4895405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4322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3" y="857250"/>
            <a:ext cx="8267501" cy="505762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98957" y="2722076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Téglalap 4"/>
          <p:cNvSpPr/>
          <p:nvPr/>
        </p:nvSpPr>
        <p:spPr>
          <a:xfrm>
            <a:off x="774954" y="4276407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Téglalap 5"/>
          <p:cNvSpPr/>
          <p:nvPr/>
        </p:nvSpPr>
        <p:spPr>
          <a:xfrm>
            <a:off x="774954" y="4799500"/>
            <a:ext cx="212598" cy="2125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4034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42658"/>
            <a:ext cx="5211318" cy="22877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3" y="3786645"/>
            <a:ext cx="2696357" cy="225423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4290714"/>
              </p:ext>
            </p:extLst>
          </p:nvPr>
        </p:nvGraphicFramePr>
        <p:xfrm>
          <a:off x="942975" y="457200"/>
          <a:ext cx="7104126" cy="154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86678937"/>
              </p:ext>
            </p:extLst>
          </p:nvPr>
        </p:nvGraphicFramePr>
        <p:xfrm>
          <a:off x="581025" y="2009775"/>
          <a:ext cx="7738727" cy="18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73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D3D7D2-0599-48A2-94D8-084362DD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AD3D7D2-0599-48A2-94D8-084362DD2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718ABB-1E7B-424C-994A-CCB98A2F9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A9718ABB-1E7B-424C-994A-CCB98A2F9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ED2249-9133-456B-A200-43227085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4ED2249-9133-456B-A200-43227085D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D23289-171C-4F11-BF9A-26322A030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F2D23289-171C-4F11-BF9A-26322A030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9EF3E1-1382-4921-89C5-4371192D9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D9EF3E1-1382-4921-89C5-4371192D9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C18D14-8FBE-44A8-A6D9-2FFA1AEF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C7C18D14-8FBE-44A8-A6D9-2FFA1AEFE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B8C57F-2CDC-4A9C-90A0-DACFF220C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4EB8C57F-2CDC-4A9C-90A0-DACFF220C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E85E5A-14D2-4B43-8506-35856B90B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dgm id="{7DE85E5A-14D2-4B43-8506-35856B90B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F0A81-055A-4873-8F8F-D2EDAAE9A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dgm id="{E59F0A81-055A-4873-8F8F-D2EDAAE9A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2802B2-E452-4AE7-B9D1-B2DBB53A6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012802B2-E452-4AE7-B9D1-B2DBB53A6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65561" y="3512146"/>
            <a:ext cx="302005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000" b="1" dirty="0"/>
              <a:t> szilárd anyag oldhatósága </a:t>
            </a:r>
          </a:p>
        </p:txBody>
      </p:sp>
      <p:sp>
        <p:nvSpPr>
          <p:cNvPr id="3" name="Téglalap 2"/>
          <p:cNvSpPr/>
          <p:nvPr/>
        </p:nvSpPr>
        <p:spPr>
          <a:xfrm>
            <a:off x="2354039" y="5546370"/>
            <a:ext cx="431605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u="sng" dirty="0"/>
              <a:t> hőmérséklet növekedésével</a:t>
            </a:r>
          </a:p>
        </p:txBody>
      </p:sp>
      <p:sp>
        <p:nvSpPr>
          <p:cNvPr id="4" name="Téglalap 3"/>
          <p:cNvSpPr/>
          <p:nvPr/>
        </p:nvSpPr>
        <p:spPr>
          <a:xfrm>
            <a:off x="5830410" y="3512146"/>
            <a:ext cx="22586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000" b="1" dirty="0"/>
              <a:t> gázok oldhatósága </a:t>
            </a:r>
          </a:p>
        </p:txBody>
      </p:sp>
      <p:sp>
        <p:nvSpPr>
          <p:cNvPr id="5" name="Téglalap 4"/>
          <p:cNvSpPr/>
          <p:nvPr/>
        </p:nvSpPr>
        <p:spPr>
          <a:xfrm>
            <a:off x="1577459" y="5546370"/>
            <a:ext cx="5693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nő</a:t>
            </a:r>
          </a:p>
        </p:txBody>
      </p:sp>
      <p:sp>
        <p:nvSpPr>
          <p:cNvPr id="6" name="Téglalap 5"/>
          <p:cNvSpPr/>
          <p:nvPr/>
        </p:nvSpPr>
        <p:spPr>
          <a:xfrm>
            <a:off x="6959726" y="5534575"/>
            <a:ext cx="138031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csökken</a:t>
            </a:r>
          </a:p>
        </p:txBody>
      </p:sp>
      <p:sp>
        <p:nvSpPr>
          <p:cNvPr id="7" name="Téglalap 6"/>
          <p:cNvSpPr/>
          <p:nvPr/>
        </p:nvSpPr>
        <p:spPr>
          <a:xfrm>
            <a:off x="5070281" y="4233147"/>
            <a:ext cx="35270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sz="2000" b="1" dirty="0"/>
              <a:t>Nagyobb nyomáson </a:t>
            </a:r>
            <a:endParaRPr lang="hu-HU" sz="2000" b="1" dirty="0" smtClean="0"/>
          </a:p>
          <a:p>
            <a:pPr algn="ctr"/>
            <a:r>
              <a:rPr lang="hu-HU" sz="2000" b="1" dirty="0" smtClean="0"/>
              <a:t>a </a:t>
            </a:r>
            <a:r>
              <a:rPr lang="hu-HU" sz="2000" b="1" dirty="0"/>
              <a:t>gázok oldhatósága is nagyobb</a:t>
            </a:r>
          </a:p>
        </p:txBody>
      </p:sp>
      <p:sp>
        <p:nvSpPr>
          <p:cNvPr id="8" name="Téglalap 7"/>
          <p:cNvSpPr/>
          <p:nvPr/>
        </p:nvSpPr>
        <p:spPr>
          <a:xfrm>
            <a:off x="1127756" y="4246975"/>
            <a:ext cx="216623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000" b="1" dirty="0"/>
              <a:t>oldószer minősége</a:t>
            </a:r>
          </a:p>
        </p:txBody>
      </p:sp>
      <p:sp>
        <p:nvSpPr>
          <p:cNvPr id="9" name="Téglalap 8"/>
          <p:cNvSpPr/>
          <p:nvPr/>
        </p:nvSpPr>
        <p:spPr>
          <a:xfrm>
            <a:off x="794492" y="4925384"/>
            <a:ext cx="283276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000" b="1" dirty="0"/>
              <a:t>oldandó anyag minősége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51" y="1266267"/>
            <a:ext cx="2773297" cy="193350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25" y="1256075"/>
            <a:ext cx="2703330" cy="195389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392409" y="477234"/>
            <a:ext cx="25654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Oldhatóság</a:t>
            </a:r>
          </a:p>
        </p:txBody>
      </p:sp>
    </p:spTree>
    <p:extLst>
      <p:ext uri="{BB962C8B-B14F-4D97-AF65-F5344CB8AC3E}">
        <p14:creationId xmlns:p14="http://schemas.microsoft.com/office/powerpoint/2010/main" val="39228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50764" y="568762"/>
            <a:ext cx="2980266" cy="6001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300" b="1" dirty="0">
                <a:solidFill>
                  <a:srgbClr val="C00000"/>
                </a:solidFill>
              </a:rPr>
              <a:t>vízben oldódik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92244" y="1170700"/>
            <a:ext cx="1903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konyhasó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537661" y="1470782"/>
            <a:ext cx="973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jód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019476" y="5099740"/>
            <a:ext cx="1024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szén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22402" y="1697261"/>
            <a:ext cx="26559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hipermangán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325995" y="2297425"/>
            <a:ext cx="1185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étolaj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029116" y="548590"/>
            <a:ext cx="3619584" cy="6001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300" b="1" dirty="0">
                <a:solidFill>
                  <a:srgbClr val="C00000"/>
                </a:solidFill>
              </a:rPr>
              <a:t>benzinben oldódik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256652" y="5099740"/>
            <a:ext cx="1555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homok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992244" y="2999523"/>
            <a:ext cx="2249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répacukor</a:t>
            </a:r>
          </a:p>
          <a:p>
            <a:r>
              <a:rPr lang="hu-HU" sz="3300" b="1" dirty="0"/>
              <a:t>szőlőcukor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030471" y="5099740"/>
            <a:ext cx="1530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mészkő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653446" y="2953357"/>
            <a:ext cx="2530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gyertyaviasz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51739" y="2348392"/>
            <a:ext cx="1739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rézgálic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620352" y="4414500"/>
            <a:ext cx="6055782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3300" b="1" dirty="0">
                <a:solidFill>
                  <a:srgbClr val="C00000"/>
                </a:solidFill>
              </a:rPr>
              <a:t>vízben és benzinben sem oldódik</a:t>
            </a:r>
          </a:p>
        </p:txBody>
      </p:sp>
    </p:spTree>
    <p:extLst>
      <p:ext uri="{BB962C8B-B14F-4D97-AF65-F5344CB8AC3E}">
        <p14:creationId xmlns:p14="http://schemas.microsoft.com/office/powerpoint/2010/main" val="414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8225" y="432007"/>
            <a:ext cx="5224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C00000"/>
                </a:solidFill>
              </a:rPr>
              <a:t>Az </a:t>
            </a:r>
            <a:r>
              <a:rPr lang="hu-HU" sz="3000" b="1" dirty="0">
                <a:solidFill>
                  <a:srgbClr val="C00000"/>
                </a:solidFill>
              </a:rPr>
              <a:t>anyagok tulajdonságai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8225" y="1144295"/>
            <a:ext cx="322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/>
              <a:t>fizikai tulajdonság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823803" y="1144295"/>
            <a:ext cx="3532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/>
              <a:t>kémiai tulajdonság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546" y="2413276"/>
            <a:ext cx="4747495" cy="362176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3348" y="2002422"/>
            <a:ext cx="25554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dirty="0" err="1"/>
              <a:t>-szín</a:t>
            </a:r>
            <a:endParaRPr lang="hu-HU" sz="3000" b="1" dirty="0"/>
          </a:p>
          <a:p>
            <a:r>
              <a:rPr lang="hu-HU" sz="3000" b="1" dirty="0" err="1"/>
              <a:t>-szag</a:t>
            </a:r>
            <a:endParaRPr lang="hu-HU" sz="3000" b="1" dirty="0"/>
          </a:p>
          <a:p>
            <a:r>
              <a:rPr lang="hu-HU" sz="3000" b="1" dirty="0" err="1"/>
              <a:t>-halmazállapot</a:t>
            </a:r>
            <a:endParaRPr lang="hu-HU" sz="3000" b="1" dirty="0"/>
          </a:p>
          <a:p>
            <a:r>
              <a:rPr lang="hu-HU" sz="3000" b="1" dirty="0" err="1"/>
              <a:t>-sűrűség</a:t>
            </a:r>
            <a:endParaRPr lang="hu-HU" sz="3000" b="1" dirty="0"/>
          </a:p>
          <a:p>
            <a:r>
              <a:rPr lang="hu-HU" sz="3000" b="1" dirty="0" err="1"/>
              <a:t>-oldékonyság</a:t>
            </a:r>
            <a:endParaRPr lang="hu-HU" sz="3000" b="1" dirty="0"/>
          </a:p>
          <a:p>
            <a:r>
              <a:rPr lang="hu-HU" sz="3000" b="1" dirty="0" err="1"/>
              <a:t>-keménység</a:t>
            </a:r>
            <a:endParaRPr lang="hu-HU" sz="3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80338" y="1725423"/>
            <a:ext cx="1826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dirty="0"/>
              <a:t>éghetőség</a:t>
            </a:r>
          </a:p>
        </p:txBody>
      </p:sp>
    </p:spTree>
    <p:extLst>
      <p:ext uri="{BB962C8B-B14F-4D97-AF65-F5344CB8AC3E}">
        <p14:creationId xmlns:p14="http://schemas.microsoft.com/office/powerpoint/2010/main" val="433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1965" t="40232" r="25344" b="27709"/>
          <a:stretch/>
        </p:blipFill>
        <p:spPr>
          <a:xfrm>
            <a:off x="256030" y="2009479"/>
            <a:ext cx="8778240" cy="411518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rot="10800000">
            <a:off x="4740113" y="4525469"/>
            <a:ext cx="45948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95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6" name="Téglalap 5"/>
          <p:cNvSpPr/>
          <p:nvPr/>
        </p:nvSpPr>
        <p:spPr>
          <a:xfrm>
            <a:off x="4740113" y="5177002"/>
            <a:ext cx="45948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95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églalap 6"/>
          <p:cNvSpPr/>
          <p:nvPr/>
        </p:nvSpPr>
        <p:spPr>
          <a:xfrm>
            <a:off x="4738496" y="2409824"/>
            <a:ext cx="41433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95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" name="Egyenlő 7"/>
          <p:cNvSpPr/>
          <p:nvPr/>
        </p:nvSpPr>
        <p:spPr>
          <a:xfrm>
            <a:off x="4759259" y="4067070"/>
            <a:ext cx="421197" cy="29244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9" name="Egyenlő 8"/>
          <p:cNvSpPr/>
          <p:nvPr/>
        </p:nvSpPr>
        <p:spPr>
          <a:xfrm>
            <a:off x="4759259" y="3268832"/>
            <a:ext cx="421197" cy="29244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91693" y="1064495"/>
            <a:ext cx="546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Az oldatok összetétele:</a:t>
            </a:r>
          </a:p>
        </p:txBody>
      </p:sp>
    </p:spTree>
    <p:extLst>
      <p:ext uri="{BB962C8B-B14F-4D97-AF65-F5344CB8AC3E}">
        <p14:creationId xmlns:p14="http://schemas.microsoft.com/office/powerpoint/2010/main" val="12067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9539" y="497710"/>
            <a:ext cx="581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 </a:t>
            </a:r>
            <a:r>
              <a:rPr lang="hu-HU" sz="3600" b="1" dirty="0">
                <a:solidFill>
                  <a:srgbClr val="C00000"/>
                </a:solidFill>
              </a:rPr>
              <a:t>Oldatok kémhatása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34" y="1828620"/>
            <a:ext cx="2594309" cy="19414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93" y="1890677"/>
            <a:ext cx="2712681" cy="18793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318" y="1316577"/>
            <a:ext cx="1242149" cy="26503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67" y="4318238"/>
            <a:ext cx="7029449" cy="521253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833494" y="4291186"/>
            <a:ext cx="912368" cy="482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38" y="4837306"/>
            <a:ext cx="7029449" cy="1161389"/>
          </a:xfrm>
          <a:prstGeom prst="rect">
            <a:avLst/>
          </a:prstGeom>
        </p:spPr>
      </p:pic>
      <p:sp>
        <p:nvSpPr>
          <p:cNvPr id="8" name="Bal oldali kapcsos zárójel 7"/>
          <p:cNvSpPr/>
          <p:nvPr/>
        </p:nvSpPr>
        <p:spPr>
          <a:xfrm rot="5400000">
            <a:off x="2406207" y="2445431"/>
            <a:ext cx="418082" cy="3273428"/>
          </a:xfrm>
          <a:prstGeom prst="leftBrace">
            <a:avLst>
              <a:gd name="adj1" fmla="val 0"/>
              <a:gd name="adj2" fmla="val 51048"/>
            </a:avLst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Bal oldali kapcsos zárójel 9"/>
          <p:cNvSpPr/>
          <p:nvPr/>
        </p:nvSpPr>
        <p:spPr>
          <a:xfrm rot="5400000">
            <a:off x="5755066" y="2445431"/>
            <a:ext cx="418082" cy="3273428"/>
          </a:xfrm>
          <a:prstGeom prst="leftBrace">
            <a:avLst>
              <a:gd name="adj1" fmla="val 0"/>
              <a:gd name="adj2" fmla="val 51048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5764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48626" y="403309"/>
            <a:ext cx="519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Keverékek szétválasztása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3799" y="1082722"/>
            <a:ext cx="5474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szilárd </a:t>
            </a:r>
            <a:r>
              <a:rPr lang="hu-HU" sz="3000" b="1" dirty="0"/>
              <a:t>keverékek szétválasztása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9757" y="1845759"/>
            <a:ext cx="2969532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kénpor - vaspor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79757" y="2840478"/>
            <a:ext cx="2633134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homok - sóder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97595" y="3788910"/>
            <a:ext cx="3170768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konyhasó - homok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7595" y="4612228"/>
            <a:ext cx="280768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kénpor - homok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440300" y="1850250"/>
            <a:ext cx="269786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 smtClean="0"/>
              <a:t>mágnesesség</a:t>
            </a:r>
            <a:endParaRPr lang="hu-HU" sz="3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30774" y="2830535"/>
            <a:ext cx="277977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000" b="1" dirty="0" smtClean="0"/>
              <a:t>szitálás,rostálás</a:t>
            </a:r>
            <a:endParaRPr lang="hu-HU" sz="3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30776" y="3750763"/>
            <a:ext cx="2697859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 smtClean="0"/>
              <a:t>kioldás</a:t>
            </a:r>
            <a:endParaRPr lang="hu-HU" sz="3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440301" y="4590909"/>
            <a:ext cx="269785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000" b="1" dirty="0" smtClean="0"/>
              <a:t>ülepítés</a:t>
            </a:r>
            <a:endParaRPr lang="hu-HU" sz="3000" b="1" dirty="0"/>
          </a:p>
        </p:txBody>
      </p:sp>
      <p:sp>
        <p:nvSpPr>
          <p:cNvPr id="15" name="Jobbra nyíl 14"/>
          <p:cNvSpPr/>
          <p:nvPr/>
        </p:nvSpPr>
        <p:spPr>
          <a:xfrm>
            <a:off x="4095750" y="1937613"/>
            <a:ext cx="1100228" cy="46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Jobbra nyíl 15"/>
          <p:cNvSpPr/>
          <p:nvPr/>
        </p:nvSpPr>
        <p:spPr>
          <a:xfrm>
            <a:off x="4095750" y="2849042"/>
            <a:ext cx="1100228" cy="46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Jobbra nyíl 16"/>
          <p:cNvSpPr/>
          <p:nvPr/>
        </p:nvSpPr>
        <p:spPr>
          <a:xfrm>
            <a:off x="4141039" y="3796690"/>
            <a:ext cx="1100228" cy="46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Jobbra nyíl 17"/>
          <p:cNvSpPr/>
          <p:nvPr/>
        </p:nvSpPr>
        <p:spPr>
          <a:xfrm>
            <a:off x="4141039" y="4636836"/>
            <a:ext cx="1100228" cy="46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550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3560" y="863647"/>
            <a:ext cx="871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</a:rPr>
              <a:t>Vizes oldatok alkotórészeinek szétválasztása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2158366"/>
            <a:ext cx="3917994" cy="27546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82" y="2146935"/>
            <a:ext cx="3942229" cy="273405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88181" y="5108174"/>
            <a:ext cx="254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bepárlás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12967" y="5108173"/>
            <a:ext cx="190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lepárlás</a:t>
            </a:r>
          </a:p>
        </p:txBody>
      </p:sp>
    </p:spTree>
    <p:extLst>
      <p:ext uri="{BB962C8B-B14F-4D97-AF65-F5344CB8AC3E}">
        <p14:creationId xmlns:p14="http://schemas.microsoft.com/office/powerpoint/2010/main" val="32004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7386" y="479669"/>
            <a:ext cx="357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A levegő összetétele</a:t>
            </a:r>
            <a:endParaRPr lang="hu-HU" sz="3000" b="1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044360" y="1276350"/>
            <a:ext cx="6030271" cy="4328921"/>
            <a:chOff x="2206339" y="955774"/>
            <a:chExt cx="6943946" cy="390787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6339" y="955774"/>
              <a:ext cx="6943946" cy="3907875"/>
            </a:xfrm>
            <a:prstGeom prst="snip2SameRect">
              <a:avLst>
                <a:gd name="adj1" fmla="val 27933"/>
                <a:gd name="adj2" fmla="val 0"/>
              </a:avLst>
            </a:prstGeom>
          </p:spPr>
        </p:pic>
        <p:sp>
          <p:nvSpPr>
            <p:cNvPr id="5" name="Téglalap 4"/>
            <p:cNvSpPr/>
            <p:nvPr/>
          </p:nvSpPr>
          <p:spPr>
            <a:xfrm>
              <a:off x="5113866" y="4400805"/>
              <a:ext cx="1625600" cy="462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</p:grpSp>
      <p:sp>
        <p:nvSpPr>
          <p:cNvPr id="7" name="Téglalap 6"/>
          <p:cNvSpPr/>
          <p:nvPr/>
        </p:nvSpPr>
        <p:spPr>
          <a:xfrm>
            <a:off x="930580" y="1628397"/>
            <a:ext cx="1641672" cy="9361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Téglalap 7"/>
          <p:cNvSpPr/>
          <p:nvPr/>
        </p:nvSpPr>
        <p:spPr>
          <a:xfrm>
            <a:off x="3697479" y="5041477"/>
            <a:ext cx="2163233" cy="10738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Téglalap 8"/>
          <p:cNvSpPr/>
          <p:nvPr/>
        </p:nvSpPr>
        <p:spPr>
          <a:xfrm>
            <a:off x="6930264" y="1815563"/>
            <a:ext cx="1744133" cy="11825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3" name="Szövegdoboz 2"/>
          <p:cNvSpPr txBox="1"/>
          <p:nvPr/>
        </p:nvSpPr>
        <p:spPr>
          <a:xfrm>
            <a:off x="1067464" y="1685520"/>
            <a:ext cx="136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nitrogén</a:t>
            </a:r>
          </a:p>
          <a:p>
            <a:pPr algn="ctr"/>
            <a:r>
              <a:rPr lang="hu-HU" sz="2400" b="1" dirty="0"/>
              <a:t>78 %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167965" y="1988342"/>
            <a:ext cx="126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oxigén</a:t>
            </a:r>
          </a:p>
          <a:p>
            <a:pPr algn="ctr"/>
            <a:r>
              <a:rPr lang="hu-HU" sz="2400" b="1" dirty="0"/>
              <a:t>21 %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779314" y="5005106"/>
            <a:ext cx="194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nemesgázok</a:t>
            </a:r>
          </a:p>
          <a:p>
            <a:pPr algn="ctr"/>
            <a:r>
              <a:rPr lang="hu-HU" sz="2400" b="1" dirty="0"/>
              <a:t>szén-dioxid</a:t>
            </a:r>
          </a:p>
          <a:p>
            <a:pPr algn="ctr"/>
            <a:r>
              <a:rPr lang="hu-HU" sz="2400" b="1" dirty="0"/>
              <a:t>1 %</a:t>
            </a:r>
          </a:p>
        </p:txBody>
      </p:sp>
    </p:spTree>
    <p:extLst>
      <p:ext uri="{BB962C8B-B14F-4D97-AF65-F5344CB8AC3E}">
        <p14:creationId xmlns:p14="http://schemas.microsoft.com/office/powerpoint/2010/main" val="32852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849" y="1864365"/>
            <a:ext cx="2955568" cy="22613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719" y="3384474"/>
            <a:ext cx="3085495" cy="19407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77062" y="654406"/>
            <a:ext cx="302358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fizikai tulajdonságok </a:t>
            </a:r>
          </a:p>
        </p:txBody>
      </p:sp>
      <p:sp>
        <p:nvSpPr>
          <p:cNvPr id="8" name="Téglalap 7"/>
          <p:cNvSpPr/>
          <p:nvPr/>
        </p:nvSpPr>
        <p:spPr>
          <a:xfrm>
            <a:off x="5288909" y="4375773"/>
            <a:ext cx="29753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sz="2400" b="1" dirty="0"/>
              <a:t>kémiai </a:t>
            </a:r>
            <a:r>
              <a:rPr lang="hu-HU" sz="2400" b="1" dirty="0" smtClean="0"/>
              <a:t>tulajdonságok </a:t>
            </a:r>
            <a:endParaRPr lang="hu-HU" sz="2400" b="1" dirty="0"/>
          </a:p>
        </p:txBody>
      </p:sp>
      <p:sp>
        <p:nvSpPr>
          <p:cNvPr id="9" name="Téglalap 8"/>
          <p:cNvSpPr/>
          <p:nvPr/>
        </p:nvSpPr>
        <p:spPr>
          <a:xfrm>
            <a:off x="134311" y="1309890"/>
            <a:ext cx="370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csak a nagyon sok részecskéből álló anyagi halmazokra jellemzőek</a:t>
            </a:r>
          </a:p>
        </p:txBody>
      </p:sp>
      <p:sp>
        <p:nvSpPr>
          <p:cNvPr id="10" name="Téglalap 9"/>
          <p:cNvSpPr/>
          <p:nvPr/>
        </p:nvSpPr>
        <p:spPr>
          <a:xfrm>
            <a:off x="3664426" y="768226"/>
            <a:ext cx="311213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100" b="1" dirty="0"/>
              <a:t>egyetlen részecskére nem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927" y="2458395"/>
            <a:ext cx="26073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100" b="1" dirty="0"/>
              <a:t>Mérhető</a:t>
            </a:r>
          </a:p>
          <a:p>
            <a:pPr algn="ctr"/>
            <a:r>
              <a:rPr lang="hu-HU" sz="2100" b="1" dirty="0"/>
              <a:t> fizikai tulajdonságok: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53782" y="3522121"/>
            <a:ext cx="1360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olvadáspont</a:t>
            </a:r>
          </a:p>
          <a:p>
            <a:pPr algn="ctr"/>
            <a:r>
              <a:rPr lang="hu-HU" b="1" dirty="0"/>
              <a:t>forráspont </a:t>
            </a:r>
          </a:p>
          <a:p>
            <a:pPr algn="ctr"/>
            <a:r>
              <a:rPr lang="hu-HU" b="1" dirty="0"/>
              <a:t>sűrűség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562475" y="5045142"/>
            <a:ext cx="447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megmutatják, hogy milyen körülmények között alakul át,</a:t>
            </a:r>
          </a:p>
          <a:p>
            <a:pPr algn="ctr"/>
            <a:r>
              <a:rPr lang="hu-HU" sz="2000" b="1" dirty="0"/>
              <a:t> és közben milyen anyag keletkezik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934612" y="1309890"/>
            <a:ext cx="1912957" cy="4154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100" b="1" dirty="0">
                <a:solidFill>
                  <a:schemeClr val="bg1"/>
                </a:solidFill>
              </a:rPr>
              <a:t>cukormolekula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574016" y="4520770"/>
            <a:ext cx="3139646" cy="4154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100" b="1" dirty="0">
                <a:solidFill>
                  <a:schemeClr val="bg1"/>
                </a:solidFill>
              </a:rPr>
              <a:t>cukormolekulák halmaza</a:t>
            </a:r>
          </a:p>
        </p:txBody>
      </p:sp>
      <p:sp>
        <p:nvSpPr>
          <p:cNvPr id="16" name="Lefelé nyíl 15"/>
          <p:cNvSpPr/>
          <p:nvPr/>
        </p:nvSpPr>
        <p:spPr>
          <a:xfrm>
            <a:off x="2892768" y="2090171"/>
            <a:ext cx="390273" cy="11068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Lefelé nyíl 16"/>
          <p:cNvSpPr/>
          <p:nvPr/>
        </p:nvSpPr>
        <p:spPr>
          <a:xfrm rot="19044033">
            <a:off x="5508502" y="1019843"/>
            <a:ext cx="288036" cy="12891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églalap 17"/>
          <p:cNvSpPr/>
          <p:nvPr/>
        </p:nvSpPr>
        <p:spPr>
          <a:xfrm>
            <a:off x="5080849" y="1495671"/>
            <a:ext cx="854490" cy="137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Lefelé nyíl 19"/>
          <p:cNvSpPr/>
          <p:nvPr/>
        </p:nvSpPr>
        <p:spPr>
          <a:xfrm rot="16200000">
            <a:off x="1874582" y="3537531"/>
            <a:ext cx="292947" cy="94167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3643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207" y="1446847"/>
            <a:ext cx="3395471" cy="298389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12" y="1427082"/>
            <a:ext cx="3689487" cy="308091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142551" y="4646572"/>
            <a:ext cx="193161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b="1" dirty="0"/>
              <a:t>Magnézium</a:t>
            </a:r>
          </a:p>
        </p:txBody>
      </p:sp>
      <p:sp>
        <p:nvSpPr>
          <p:cNvPr id="4" name="Téglalap 3"/>
          <p:cNvSpPr/>
          <p:nvPr/>
        </p:nvSpPr>
        <p:spPr>
          <a:xfrm>
            <a:off x="1269309" y="4652057"/>
            <a:ext cx="21966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b="1" dirty="0"/>
              <a:t>Hipermangán</a:t>
            </a:r>
          </a:p>
        </p:txBody>
      </p:sp>
      <p:sp>
        <p:nvSpPr>
          <p:cNvPr id="6" name="Téglalap 5"/>
          <p:cNvSpPr/>
          <p:nvPr/>
        </p:nvSpPr>
        <p:spPr>
          <a:xfrm>
            <a:off x="942136" y="5273483"/>
            <a:ext cx="2851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 kálium-permanganát</a:t>
            </a:r>
          </a:p>
          <a:p>
            <a:r>
              <a:rPr lang="hu-HU" sz="2400" dirty="0"/>
              <a:t>     </a:t>
            </a:r>
            <a:r>
              <a:rPr lang="hu-HU" sz="2400" b="1" dirty="0">
                <a:solidFill>
                  <a:srgbClr val="C00000"/>
                </a:solidFill>
              </a:rPr>
              <a:t>képlete: KMnO</a:t>
            </a:r>
            <a:r>
              <a:rPr lang="hu-HU" sz="2400" b="1" baseline="-25000" dirty="0">
                <a:solidFill>
                  <a:srgbClr val="C00000"/>
                </a:solidFill>
              </a:rPr>
              <a:t>4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90519" y="5427372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 </a:t>
            </a:r>
            <a:r>
              <a:rPr lang="hu-HU" sz="2800" b="1" dirty="0">
                <a:solidFill>
                  <a:srgbClr val="C00000"/>
                </a:solidFill>
              </a:rPr>
              <a:t>vegyjele: Mg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8345" y="358606"/>
            <a:ext cx="827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VEGYÜLET és ELEM tulajdonságainak összehasonlítása</a:t>
            </a:r>
          </a:p>
        </p:txBody>
      </p:sp>
      <p:sp>
        <p:nvSpPr>
          <p:cNvPr id="10" name="Balra nyíl 9"/>
          <p:cNvSpPr/>
          <p:nvPr/>
        </p:nvSpPr>
        <p:spPr>
          <a:xfrm rot="15169075">
            <a:off x="1300548" y="1271166"/>
            <a:ext cx="1388390" cy="35136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Balra nyíl 10"/>
          <p:cNvSpPr/>
          <p:nvPr/>
        </p:nvSpPr>
        <p:spPr>
          <a:xfrm rot="12641957">
            <a:off x="3314181" y="1347365"/>
            <a:ext cx="2945040" cy="35136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7696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9218" y="707272"/>
            <a:ext cx="2875778" cy="6001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300" b="1" dirty="0"/>
              <a:t>fizikai változás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382" y="2056313"/>
            <a:ext cx="3671037" cy="16008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965" y="3013176"/>
            <a:ext cx="2071174" cy="134452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80004" y="447170"/>
            <a:ext cx="3455171" cy="6001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300" b="1" dirty="0"/>
              <a:t>kémiai változás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4" y="4239420"/>
            <a:ext cx="3445616" cy="140763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982878" y="3716200"/>
            <a:ext cx="207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egyesülés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064714" y="5653635"/>
            <a:ext cx="1701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/>
              <a:t>bomlás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653693" y="4583802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oldódás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220" y="2931495"/>
            <a:ext cx="1761838" cy="143926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40578" y="4471353"/>
            <a:ext cx="208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halmazállapot-</a:t>
            </a:r>
          </a:p>
          <a:p>
            <a:pPr algn="ctr"/>
            <a:r>
              <a:rPr lang="hu-HU" sz="2400" b="1" dirty="0"/>
              <a:t>változások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54932" y="1610257"/>
            <a:ext cx="4314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megváltozik a halmaz szerkezete</a:t>
            </a:r>
          </a:p>
        </p:txBody>
      </p:sp>
      <p:sp>
        <p:nvSpPr>
          <p:cNvPr id="15" name="Téglalap 14"/>
          <p:cNvSpPr/>
          <p:nvPr/>
        </p:nvSpPr>
        <p:spPr>
          <a:xfrm>
            <a:off x="934267" y="2148949"/>
            <a:ext cx="308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új anyag nem képződik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233010" y="1026028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/>
              <a:t>a részecskék szerkezetében </a:t>
            </a:r>
            <a:r>
              <a:rPr lang="hu-HU" sz="2000" b="1" dirty="0" smtClean="0"/>
              <a:t>is</a:t>
            </a:r>
          </a:p>
          <a:p>
            <a:pPr algn="ctr"/>
            <a:r>
              <a:rPr lang="hu-HU" sz="2000" b="1" dirty="0" smtClean="0"/>
              <a:t> </a:t>
            </a:r>
            <a:r>
              <a:rPr lang="hu-HU" sz="2000" b="1" dirty="0"/>
              <a:t>változás történik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527754" y="1687284"/>
            <a:ext cx="276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új anyagok keletkeznek</a:t>
            </a:r>
          </a:p>
        </p:txBody>
      </p:sp>
    </p:spTree>
    <p:extLst>
      <p:ext uri="{BB962C8B-B14F-4D97-AF65-F5344CB8AC3E}">
        <p14:creationId xmlns:p14="http://schemas.microsoft.com/office/powerpoint/2010/main" val="4019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8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863" y="201111"/>
            <a:ext cx="7812091" cy="40040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3372" t="54162" r="67742" b="32538"/>
          <a:stretch/>
        </p:blipFill>
        <p:spPr>
          <a:xfrm>
            <a:off x="295274" y="5466958"/>
            <a:ext cx="918591" cy="114721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65" y="3984147"/>
            <a:ext cx="7812091" cy="14828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22435" t="1582"/>
          <a:stretch/>
        </p:blipFill>
        <p:spPr>
          <a:xfrm>
            <a:off x="1213864" y="5466958"/>
            <a:ext cx="7812091" cy="11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53" y="1807851"/>
            <a:ext cx="7331787" cy="414490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18199" y="429390"/>
            <a:ext cx="25423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halmazállapot-változások</a:t>
            </a:r>
          </a:p>
        </p:txBody>
      </p:sp>
      <p:sp>
        <p:nvSpPr>
          <p:cNvPr id="5" name="Téglalap 4"/>
          <p:cNvSpPr/>
          <p:nvPr/>
        </p:nvSpPr>
        <p:spPr>
          <a:xfrm>
            <a:off x="2754459" y="429390"/>
            <a:ext cx="427373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melegítés vagy hűtés hatására bekövetkező </a:t>
            </a:r>
          </a:p>
        </p:txBody>
      </p:sp>
      <p:sp>
        <p:nvSpPr>
          <p:cNvPr id="6" name="Téglalap 5"/>
          <p:cNvSpPr/>
          <p:nvPr/>
        </p:nvSpPr>
        <p:spPr>
          <a:xfrm>
            <a:off x="7122090" y="429390"/>
            <a:ext cx="174073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fizikai változások</a:t>
            </a:r>
          </a:p>
        </p:txBody>
      </p:sp>
      <p:sp>
        <p:nvSpPr>
          <p:cNvPr id="7" name="Téglalap 6"/>
          <p:cNvSpPr/>
          <p:nvPr/>
        </p:nvSpPr>
        <p:spPr>
          <a:xfrm>
            <a:off x="118199" y="902986"/>
            <a:ext cx="46961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dirty="0"/>
              <a:t>az anyagi halmaz szerkezete </a:t>
            </a:r>
            <a:r>
              <a:rPr lang="hu-HU" sz="2400" u="sng" dirty="0">
                <a:solidFill>
                  <a:srgbClr val="FF0000"/>
                </a:solidFill>
              </a:rPr>
              <a:t>átalakul</a:t>
            </a:r>
          </a:p>
        </p:txBody>
      </p:sp>
      <p:sp>
        <p:nvSpPr>
          <p:cNvPr id="8" name="Téglalap 7"/>
          <p:cNvSpPr/>
          <p:nvPr/>
        </p:nvSpPr>
        <p:spPr>
          <a:xfrm>
            <a:off x="1947147" y="6074813"/>
            <a:ext cx="620832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dirty="0"/>
              <a:t>a részecskéi szerkezetében </a:t>
            </a:r>
            <a:r>
              <a:rPr lang="hu-HU" sz="2400" u="sng" dirty="0">
                <a:solidFill>
                  <a:srgbClr val="FF0000"/>
                </a:solidFill>
              </a:rPr>
              <a:t>nem</a:t>
            </a:r>
            <a:r>
              <a:rPr lang="hu-HU" sz="2400" dirty="0"/>
              <a:t> történik változás</a:t>
            </a:r>
          </a:p>
        </p:txBody>
      </p:sp>
      <p:sp>
        <p:nvSpPr>
          <p:cNvPr id="12" name="Jobbra nyíl 11"/>
          <p:cNvSpPr/>
          <p:nvPr/>
        </p:nvSpPr>
        <p:spPr>
          <a:xfrm rot="3941677">
            <a:off x="3444635" y="2026745"/>
            <a:ext cx="1751344" cy="462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Jobbra nyíl 12"/>
          <p:cNvSpPr/>
          <p:nvPr/>
        </p:nvSpPr>
        <p:spPr>
          <a:xfrm rot="1575495">
            <a:off x="3867922" y="1822138"/>
            <a:ext cx="2679393" cy="42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Jobbra nyíl 13"/>
          <p:cNvSpPr/>
          <p:nvPr/>
        </p:nvSpPr>
        <p:spPr>
          <a:xfrm rot="7349178" flipV="1">
            <a:off x="2070903" y="2375252"/>
            <a:ext cx="2453741" cy="35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Jobbra nyíl 14"/>
          <p:cNvSpPr/>
          <p:nvPr/>
        </p:nvSpPr>
        <p:spPr>
          <a:xfrm rot="18509038">
            <a:off x="5039314" y="5041192"/>
            <a:ext cx="1894986" cy="2094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Jobbra nyíl 15"/>
          <p:cNvSpPr/>
          <p:nvPr/>
        </p:nvSpPr>
        <p:spPr>
          <a:xfrm rot="16200000">
            <a:off x="5000391" y="5399524"/>
            <a:ext cx="862819" cy="2331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Jobbra nyíl 16"/>
          <p:cNvSpPr/>
          <p:nvPr/>
        </p:nvSpPr>
        <p:spPr>
          <a:xfrm rot="11880548">
            <a:off x="3086699" y="5459843"/>
            <a:ext cx="2467216" cy="25518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1140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5" y="1176716"/>
            <a:ext cx="7758915" cy="446131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68815" y="732790"/>
            <a:ext cx="2033460" cy="5748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50" b="1" dirty="0">
                <a:solidFill>
                  <a:schemeClr val="tx1"/>
                </a:solidFill>
              </a:rPr>
              <a:t>exoterm</a:t>
            </a:r>
          </a:p>
        </p:txBody>
      </p:sp>
      <p:sp>
        <p:nvSpPr>
          <p:cNvPr id="5" name="Téglalap 4"/>
          <p:cNvSpPr/>
          <p:nvPr/>
        </p:nvSpPr>
        <p:spPr>
          <a:xfrm>
            <a:off x="6053328" y="4987187"/>
            <a:ext cx="2374402" cy="6443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50" b="1" dirty="0">
                <a:solidFill>
                  <a:schemeClr val="tx1"/>
                </a:solidFill>
              </a:rPr>
              <a:t>endoterm</a:t>
            </a:r>
          </a:p>
        </p:txBody>
      </p:sp>
      <p:sp>
        <p:nvSpPr>
          <p:cNvPr id="7" name="Téglalap 6"/>
          <p:cNvSpPr/>
          <p:nvPr/>
        </p:nvSpPr>
        <p:spPr>
          <a:xfrm>
            <a:off x="4820870" y="4235331"/>
            <a:ext cx="1605685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Szövegdoboz 1"/>
          <p:cNvSpPr txBox="1"/>
          <p:nvPr/>
        </p:nvSpPr>
        <p:spPr>
          <a:xfrm>
            <a:off x="1861876" y="5638033"/>
            <a:ext cx="2310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dirty="0"/>
              <a:t>felmelegedés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575924" y="5638033"/>
            <a:ext cx="1329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dirty="0"/>
              <a:t>lehűlés</a:t>
            </a:r>
          </a:p>
        </p:txBody>
      </p:sp>
    </p:spTree>
    <p:extLst>
      <p:ext uri="{BB962C8B-B14F-4D97-AF65-F5344CB8AC3E}">
        <p14:creationId xmlns:p14="http://schemas.microsoft.com/office/powerpoint/2010/main" val="4240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6" y="1169254"/>
            <a:ext cx="8664314" cy="455759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410252" y="3528623"/>
            <a:ext cx="1583267" cy="3132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6" name="Téglalap 5"/>
          <p:cNvSpPr/>
          <p:nvPr/>
        </p:nvSpPr>
        <p:spPr>
          <a:xfrm>
            <a:off x="1699323" y="4166454"/>
            <a:ext cx="1524000" cy="2370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Téglalap 6"/>
          <p:cNvSpPr/>
          <p:nvPr/>
        </p:nvSpPr>
        <p:spPr>
          <a:xfrm>
            <a:off x="6644216" y="2017802"/>
            <a:ext cx="1481667" cy="5164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Téglalap 7"/>
          <p:cNvSpPr/>
          <p:nvPr/>
        </p:nvSpPr>
        <p:spPr>
          <a:xfrm>
            <a:off x="1734525" y="4541519"/>
            <a:ext cx="1642534" cy="55920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Téglalap 10"/>
          <p:cNvSpPr/>
          <p:nvPr/>
        </p:nvSpPr>
        <p:spPr>
          <a:xfrm>
            <a:off x="3141133" y="3608920"/>
            <a:ext cx="821267" cy="3725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Téglalap 11"/>
          <p:cNvSpPr/>
          <p:nvPr/>
        </p:nvSpPr>
        <p:spPr>
          <a:xfrm>
            <a:off x="777610" y="4541520"/>
            <a:ext cx="406400" cy="4487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Téglalap 14"/>
          <p:cNvSpPr/>
          <p:nvPr/>
        </p:nvSpPr>
        <p:spPr>
          <a:xfrm>
            <a:off x="5619751" y="3077988"/>
            <a:ext cx="1134533" cy="313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3377059" y="1447800"/>
            <a:ext cx="3528566" cy="8282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6521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5" grpId="0" animBg="1"/>
      <p:bldP spid="13" grpId="0" animBg="1"/>
      <p:bldP spid="13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257</Words>
  <Application>Microsoft Office PowerPoint</Application>
  <PresentationFormat>Diavetítés a képernyőre (4:3 oldalarány)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26" baseType="lpstr">
      <vt:lpstr>Cseppecske</vt:lpstr>
      <vt:lpstr>NewsPrint</vt:lpstr>
      <vt:lpstr>Összefoglalás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Székely Henriett</dc:creator>
  <cp:lastModifiedBy>Somogyiné Ambrus Erika</cp:lastModifiedBy>
  <cp:revision>63</cp:revision>
  <dcterms:created xsi:type="dcterms:W3CDTF">2016-02-14T09:17:38Z</dcterms:created>
  <dcterms:modified xsi:type="dcterms:W3CDTF">2019-01-29T09:04:22Z</dcterms:modified>
</cp:coreProperties>
</file>